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88" r:id="rId8"/>
    <p:sldId id="264" r:id="rId9"/>
    <p:sldId id="265" r:id="rId10"/>
    <p:sldId id="289" r:id="rId11"/>
    <p:sldId id="266" r:id="rId12"/>
    <p:sldId id="267" r:id="rId13"/>
    <p:sldId id="268" r:id="rId14"/>
    <p:sldId id="286" r:id="rId15"/>
    <p:sldId id="287" r:id="rId16"/>
    <p:sldId id="260" r:id="rId17"/>
    <p:sldId id="270" r:id="rId18"/>
    <p:sldId id="269" r:id="rId19"/>
    <p:sldId id="275" r:id="rId20"/>
    <p:sldId id="276" r:id="rId21"/>
    <p:sldId id="277" r:id="rId22"/>
    <p:sldId id="278" r:id="rId23"/>
    <p:sldId id="279" r:id="rId24"/>
    <p:sldId id="281" r:id="rId25"/>
    <p:sldId id="285" r:id="rId26"/>
    <p:sldId id="283" r:id="rId27"/>
    <p:sldId id="284" r:id="rId28"/>
    <p:sldId id="282" r:id="rId29"/>
    <p:sldId id="271" r:id="rId30"/>
    <p:sldId id="273" r:id="rId31"/>
    <p:sldId id="274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uact=8&amp;ved=0CAcQjRxqFQoTCKuzqpTc3ccCFcocPgod_sMEmw&amp;url=http://www.brookings.edu/blogs/africa-in-focus/posts/2013/12/06-remembering-nelson-mandela&amp;psig=AFQjCNGXnaujPo7DoS6HBRViWs6HpoTemg&amp;ust=14414678026536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frm=1&amp;source=images&amp;cd=&amp;cad=rja&amp;uact=8&amp;ved=0CAcQjRxqFQoTCMW10NDd3ccCFUmsPgodoRcGCg&amp;url=http://www.trafficgenerationcafe.com/blog-website-faceoff/&amp;psig=AFQjCNGDNdzo054b0DbjeHrtt2eTHXfJlA&amp;ust=144146817263817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i0t2ap-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https://www.google.com/url?sa=i&amp;rct=j&amp;q=&amp;esrc=s&amp;frm=1&amp;source=images&amp;cd=&amp;cad=rja&amp;uact=8&amp;ved=0CAcQjRxqFQoTCK3V9PHSnMgCFUg1PgodrW0ANA&amp;url=https://princewithathousandenemies.wordpress.com/concentration-info/&amp;psig=AFQjCNE5ChBWFnobL43U9lnAyvugYB0JcA&amp;ust=1443629935605826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Y4DeAvnf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IB Language and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Overview of Course Aims </a:t>
            </a:r>
          </a:p>
          <a:p>
            <a:r>
              <a:rPr lang="en-US" sz="3600" dirty="0" smtClean="0"/>
              <a:t>and Concepts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3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823176" cy="1303867"/>
          </a:xfrm>
        </p:spPr>
        <p:txBody>
          <a:bodyPr/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067" y="828950"/>
            <a:ext cx="3951110" cy="52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Speeches</a:t>
            </a:r>
            <a:endParaRPr lang="en-US" sz="6600" dirty="0"/>
          </a:p>
        </p:txBody>
      </p:sp>
      <p:pic>
        <p:nvPicPr>
          <p:cNvPr id="5122" name="Picture 2" descr="http://www.brookings.edu/~/media/research/images/m/ma%20me/mandela_speech/mandela_speech_16x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65" y="2473873"/>
            <a:ext cx="58007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    Photographs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696986"/>
            <a:ext cx="4800600" cy="3067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792" y="827617"/>
            <a:ext cx="3710519" cy="51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		     </a:t>
            </a:r>
            <a:r>
              <a:rPr lang="en-US" sz="6000" dirty="0" smtClean="0"/>
              <a:t>Blogs</a:t>
            </a:r>
            <a:endParaRPr lang="en-US" sz="6000" dirty="0"/>
          </a:p>
        </p:txBody>
      </p:sp>
      <p:pic>
        <p:nvPicPr>
          <p:cNvPr id="7170" name="Picture 2" descr="http://www.trafficgenerationcafe.com/wp-content/uploads/2010/12/blogshakespearecomic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91" y="1271751"/>
            <a:ext cx="5710098" cy="42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066" y="1044931"/>
            <a:ext cx="5432776" cy="1303867"/>
          </a:xfrm>
        </p:spPr>
        <p:txBody>
          <a:bodyPr/>
          <a:lstStyle/>
          <a:p>
            <a:r>
              <a:rPr lang="en-US" dirty="0" smtClean="0"/>
              <a:t>Songs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16543">
            <a:off x="2449687" y="1095021"/>
            <a:ext cx="4583288" cy="492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33778"/>
            <a:ext cx="9601196" cy="1275645"/>
          </a:xfrm>
        </p:spPr>
        <p:txBody>
          <a:bodyPr/>
          <a:lstStyle/>
          <a:p>
            <a:r>
              <a:rPr lang="en-US" dirty="0" smtClean="0"/>
              <a:t>Posters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711" y="2009423"/>
            <a:ext cx="8150578" cy="3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787525" y="2557463"/>
            <a:ext cx="10404475" cy="3486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55531" y="2596054"/>
            <a:ext cx="9228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Through all these types of texts we will explore questions </a:t>
            </a:r>
            <a:r>
              <a:rPr lang="en-US" sz="4800" dirty="0" smtClean="0"/>
              <a:t>like…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16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5931" y="809297"/>
            <a:ext cx="1044728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What are the ways we communicate?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 </a:t>
            </a:r>
            <a:r>
              <a:rPr lang="en-US" sz="3200" dirty="0"/>
              <a:t>texts have an aim?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language influence our points of view?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are groups of people portrayed in different ways?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Is </a:t>
            </a:r>
            <a:r>
              <a:rPr lang="en-US" sz="3200" dirty="0"/>
              <a:t>advertising made to shock us </a:t>
            </a:r>
            <a:r>
              <a:rPr lang="en-US" sz="3200" dirty="0" smtClean="0"/>
              <a:t>or manipulate us into </a:t>
            </a:r>
            <a:r>
              <a:rPr lang="en-US" sz="3200" dirty="0"/>
              <a:t>a certain way of thinking?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 new technologies change our views</a:t>
            </a:r>
            <a:r>
              <a:rPr lang="en-US" sz="32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powerful is pop culture in shaping who we are?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has language evolved throughout history?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 language powerful enough to change the world?</a:t>
            </a:r>
          </a:p>
        </p:txBody>
      </p:sp>
    </p:spTree>
    <p:extLst>
      <p:ext uri="{BB962C8B-B14F-4D97-AF65-F5344CB8AC3E}">
        <p14:creationId xmlns:p14="http://schemas.microsoft.com/office/powerpoint/2010/main" val="22611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IB Language and Literature</a:t>
            </a:r>
            <a:br>
              <a:rPr lang="en-US" dirty="0" smtClean="0"/>
            </a:br>
            <a:r>
              <a:rPr lang="en-US" dirty="0" smtClean="0"/>
              <a:t> you will develop…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8898" y="2334169"/>
            <a:ext cx="92280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personal appreciation of language and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skills in literary criticism using a range of texts from different periods, styles and genres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 understanding of the formal, stylistic and aesthetic qualities of texts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appreciation of cultural differences in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 understanding of how language challenges and sustains ways of thinking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strong powers of expression, both written and 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0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030" y="2847012"/>
            <a:ext cx="9601196" cy="2202502"/>
          </a:xfrm>
        </p:spPr>
        <p:txBody>
          <a:bodyPr>
            <a:noAutofit/>
          </a:bodyPr>
          <a:lstStyle/>
          <a:p>
            <a:r>
              <a:rPr lang="en-US" sz="4800" dirty="0"/>
              <a:t>The course is divided into four parts, which will be covered over </a:t>
            </a:r>
            <a:r>
              <a:rPr lang="en-US" sz="4800" dirty="0" smtClean="0"/>
              <a:t>two years: 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5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412" y="614597"/>
            <a:ext cx="9601196" cy="5376299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</a:t>
            </a:r>
            <a:r>
              <a:rPr lang="en-US" dirty="0"/>
              <a:t>this course, we will consider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power of words and language</a:t>
            </a:r>
            <a:r>
              <a:rPr lang="en-US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11" y="735724"/>
            <a:ext cx="7346731" cy="378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1: Language </a:t>
            </a:r>
            <a:r>
              <a:rPr lang="en-US" b="1" dirty="0"/>
              <a:t>in a Cultural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 will examine the influence of a variety of contexts on language usage </a:t>
            </a:r>
            <a:r>
              <a:rPr lang="en-US" dirty="0" smtClean="0"/>
              <a:t>and change</a:t>
            </a:r>
            <a:r>
              <a:rPr lang="en-US" dirty="0"/>
              <a:t>, examining the relationship between language and a range of identities.</a:t>
            </a:r>
          </a:p>
          <a:p>
            <a:r>
              <a:rPr lang="en-US" dirty="0"/>
              <a:t>Topics will include the history of the English language, including a focus on </a:t>
            </a:r>
            <a:r>
              <a:rPr lang="en-US" dirty="0" smtClean="0"/>
              <a:t>language death</a:t>
            </a:r>
            <a:r>
              <a:rPr lang="en-US" dirty="0"/>
              <a:t>, the links between language use, power and status, language and taboo, </a:t>
            </a:r>
            <a:r>
              <a:rPr lang="en-US" dirty="0" smtClean="0"/>
              <a:t>and contemporary </a:t>
            </a:r>
            <a:r>
              <a:rPr lang="en-US" dirty="0"/>
              <a:t>debates over language use.</a:t>
            </a:r>
          </a:p>
        </p:txBody>
      </p:sp>
    </p:spTree>
    <p:extLst>
      <p:ext uri="{BB962C8B-B14F-4D97-AF65-F5344CB8AC3E}">
        <p14:creationId xmlns:p14="http://schemas.microsoft.com/office/powerpoint/2010/main" val="11780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2: Language </a:t>
            </a:r>
            <a:r>
              <a:rPr lang="en-US" b="1" dirty="0"/>
              <a:t>and Mass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this unit, students will consider a range of issues to do with the ways mass </a:t>
            </a:r>
            <a:r>
              <a:rPr lang="en-US" dirty="0" smtClean="0"/>
              <a:t>media, such </a:t>
            </a:r>
            <a:r>
              <a:rPr lang="en-US" dirty="0"/>
              <a:t>as newspapers, magazines and television, influence consumers’ responses </a:t>
            </a:r>
            <a:r>
              <a:rPr lang="en-US" dirty="0" smtClean="0"/>
              <a:t>to events </a:t>
            </a:r>
            <a:r>
              <a:rPr lang="en-US" dirty="0"/>
              <a:t>and attitudes to topics.</a:t>
            </a:r>
          </a:p>
          <a:p>
            <a:r>
              <a:rPr lang="en-US" dirty="0"/>
              <a:t>They will examine political speeches and propaganda, and explore the gate keeping </a:t>
            </a:r>
            <a:r>
              <a:rPr lang="en-US" dirty="0" smtClean="0"/>
              <a:t>roles played </a:t>
            </a:r>
            <a:r>
              <a:rPr lang="en-US" dirty="0"/>
              <a:t>by the media, as well as producing their own media texts which </a:t>
            </a:r>
            <a:r>
              <a:rPr lang="en-US" dirty="0" smtClean="0"/>
              <a:t>utilize appropriate conventions.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3: Literature</a:t>
            </a:r>
            <a:r>
              <a:rPr lang="en-US" b="1" dirty="0"/>
              <a:t>: Texts and Contexts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this unit, students </a:t>
            </a:r>
            <a:r>
              <a:rPr lang="en-US" sz="3200" dirty="0" smtClean="0"/>
              <a:t>will </a:t>
            </a:r>
            <a:r>
              <a:rPr lang="en-US" sz="3200" dirty="0"/>
              <a:t>be invited to reflect on how different </a:t>
            </a:r>
            <a:r>
              <a:rPr lang="en-US" sz="3200" dirty="0" smtClean="0"/>
              <a:t>readers at </a:t>
            </a:r>
            <a:r>
              <a:rPr lang="en-US" sz="3200" dirty="0"/>
              <a:t>different times, or from different cultures and backgrounds, might respond to the texts.</a:t>
            </a:r>
          </a:p>
          <a:p>
            <a:r>
              <a:rPr lang="en-US" sz="3200" dirty="0"/>
              <a:t>They will examine the texts from different perspectives, such as gender or power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01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4: Literature</a:t>
            </a:r>
            <a:r>
              <a:rPr lang="en-US" b="1" dirty="0"/>
              <a:t>: Critical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this unit, students </a:t>
            </a:r>
            <a:r>
              <a:rPr lang="en-US" sz="3200" dirty="0"/>
              <a:t>will undertake close study and detailed analysis of the writer’s </a:t>
            </a:r>
            <a:r>
              <a:rPr lang="en-US" sz="3200" dirty="0" smtClean="0"/>
              <a:t>craft, and </a:t>
            </a:r>
            <a:r>
              <a:rPr lang="en-US" sz="3200" dirty="0"/>
              <a:t>explore themes, values and moral stances within the texts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44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4776" y="1282771"/>
            <a:ext cx="9331871" cy="4379912"/>
          </a:xfrm>
        </p:spPr>
        <p:txBody>
          <a:bodyPr>
            <a:normAutofit/>
          </a:bodyPr>
          <a:lstStyle/>
          <a:p>
            <a:r>
              <a:rPr lang="en-US" b="1" dirty="0"/>
              <a:t>Assessment</a:t>
            </a:r>
            <a:br>
              <a:rPr lang="en-US" b="1" dirty="0"/>
            </a:br>
            <a:r>
              <a:rPr lang="en-US" dirty="0"/>
              <a:t>There are four ways in which students will be assessed during the course.</a:t>
            </a:r>
          </a:p>
        </p:txBody>
      </p:sp>
    </p:spTree>
    <p:extLst>
      <p:ext uri="{BB962C8B-B14F-4D97-AF65-F5344CB8AC3E}">
        <p14:creationId xmlns:p14="http://schemas.microsoft.com/office/powerpoint/2010/main" val="2316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5" y="928048"/>
            <a:ext cx="104405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Further Oral Activities</a:t>
            </a:r>
          </a:p>
          <a:p>
            <a:r>
              <a:rPr lang="en-US" sz="4000" dirty="0"/>
              <a:t>Throughout the </a:t>
            </a:r>
            <a:r>
              <a:rPr lang="en-US" sz="4000" dirty="0" smtClean="0"/>
              <a:t>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half of the year, </a:t>
            </a:r>
            <a:r>
              <a:rPr lang="en-US" sz="4000" dirty="0"/>
              <a:t>students will engage in spoken activities in the classroom, </a:t>
            </a:r>
            <a:r>
              <a:rPr lang="en-US" sz="4000" dirty="0" smtClean="0"/>
              <a:t>such as group or </a:t>
            </a:r>
            <a:r>
              <a:rPr lang="en-US" sz="4000" dirty="0"/>
              <a:t>individual presentations. These will be assessed by the teacher, </a:t>
            </a:r>
            <a:r>
              <a:rPr lang="en-US" sz="4000" dirty="0" smtClean="0"/>
              <a:t>with marks </a:t>
            </a:r>
            <a:r>
              <a:rPr lang="en-US" sz="4000" dirty="0"/>
              <a:t>moderated externally.</a:t>
            </a:r>
          </a:p>
        </p:txBody>
      </p:sp>
    </p:spTree>
    <p:extLst>
      <p:ext uri="{BB962C8B-B14F-4D97-AF65-F5344CB8AC3E}">
        <p14:creationId xmlns:p14="http://schemas.microsoft.com/office/powerpoint/2010/main" val="5722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6287" y="818866"/>
            <a:ext cx="95807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Written Tasks</a:t>
            </a:r>
          </a:p>
          <a:p>
            <a:r>
              <a:rPr lang="en-US" sz="3600" dirty="0"/>
              <a:t>During the course, students will produce several written tasks, which are </a:t>
            </a:r>
            <a:r>
              <a:rPr lang="en-US" sz="3600" dirty="0" smtClean="0"/>
              <a:t>drafted coursework </a:t>
            </a:r>
            <a:r>
              <a:rPr lang="en-US" sz="3600" dirty="0"/>
              <a:t>pieces. Examples of written tasks might include an additional chapter for </a:t>
            </a:r>
            <a:r>
              <a:rPr lang="en-US" sz="3600" dirty="0" smtClean="0"/>
              <a:t>a novel </a:t>
            </a:r>
            <a:r>
              <a:rPr lang="en-US" sz="3600" dirty="0"/>
              <a:t>studied </a:t>
            </a:r>
            <a:r>
              <a:rPr lang="en-US" sz="3600" dirty="0" smtClean="0"/>
              <a:t>or an analysis of how an advertisements might be interpreted by two different viewers.</a:t>
            </a:r>
          </a:p>
          <a:p>
            <a:r>
              <a:rPr lang="en-US" sz="3600" dirty="0" smtClean="0"/>
              <a:t>These </a:t>
            </a:r>
            <a:r>
              <a:rPr lang="en-US" sz="3600" dirty="0"/>
              <a:t>are assessed internally, with marks moderated externally.</a:t>
            </a:r>
          </a:p>
        </p:txBody>
      </p:sp>
    </p:spTree>
    <p:extLst>
      <p:ext uri="{BB962C8B-B14F-4D97-AF65-F5344CB8AC3E}">
        <p14:creationId xmlns:p14="http://schemas.microsoft.com/office/powerpoint/2010/main" val="3715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2639" y="968990"/>
            <a:ext cx="10167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Individual Oral Commentary</a:t>
            </a:r>
          </a:p>
          <a:p>
            <a:r>
              <a:rPr lang="en-US" sz="3600" dirty="0"/>
              <a:t>During the second year of the course, students will complete an assessment where </a:t>
            </a:r>
            <a:r>
              <a:rPr lang="en-US" sz="3600" dirty="0" smtClean="0"/>
              <a:t>they will </a:t>
            </a:r>
            <a:r>
              <a:rPr lang="en-US" sz="3600" dirty="0"/>
              <a:t>be asked to give a commentary on a section from one of their Part 4 Literature texts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9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833" y="1160060"/>
            <a:ext cx="93214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Examination</a:t>
            </a:r>
          </a:p>
          <a:p>
            <a:r>
              <a:rPr lang="en-US" sz="3600" dirty="0"/>
              <a:t>Students will sit </a:t>
            </a:r>
            <a:r>
              <a:rPr lang="en-US" sz="3600" dirty="0" smtClean="0"/>
              <a:t>for two </a:t>
            </a:r>
            <a:r>
              <a:rPr lang="en-US" sz="3600" dirty="0"/>
              <a:t>examinations at the end of the </a:t>
            </a:r>
            <a:r>
              <a:rPr lang="en-US" sz="3600" dirty="0" smtClean="0"/>
              <a:t>course (senior year).</a:t>
            </a:r>
            <a:endParaRPr lang="en-US" sz="3600" dirty="0"/>
          </a:p>
          <a:p>
            <a:r>
              <a:rPr lang="en-US" sz="3600" dirty="0"/>
              <a:t>The first examination, Paper 1, will ask students to </a:t>
            </a:r>
            <a:r>
              <a:rPr lang="en-US" sz="3600" dirty="0" smtClean="0"/>
              <a:t>analyze </a:t>
            </a:r>
            <a:r>
              <a:rPr lang="en-US" sz="3600" dirty="0"/>
              <a:t>an unseen text or texts. </a:t>
            </a:r>
            <a:endParaRPr lang="en-US" sz="3600" dirty="0" smtClean="0"/>
          </a:p>
          <a:p>
            <a:r>
              <a:rPr lang="en-US" sz="3600" dirty="0" smtClean="0"/>
              <a:t>The second</a:t>
            </a:r>
            <a:r>
              <a:rPr lang="en-US" sz="3600" dirty="0"/>
              <a:t>, Paper 2, will ask students to write about their Part 3 Literature texts in relation to</a:t>
            </a:r>
          </a:p>
          <a:p>
            <a:r>
              <a:rPr lang="en-US" sz="3600" dirty="0"/>
              <a:t>a set question.</a:t>
            </a:r>
          </a:p>
        </p:txBody>
      </p:sp>
    </p:spTree>
    <p:extLst>
      <p:ext uri="{BB962C8B-B14F-4D97-AF65-F5344CB8AC3E}">
        <p14:creationId xmlns:p14="http://schemas.microsoft.com/office/powerpoint/2010/main" val="5247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POWER OF LANGUAGE</a:t>
            </a:r>
            <a:br>
              <a:rPr lang="en-US" sz="2400" dirty="0"/>
            </a:br>
            <a:r>
              <a:rPr lang="en-US" sz="2400" u="sng" dirty="0">
                <a:hlinkClick r:id="rId2"/>
              </a:rPr>
              <a:t>https://www.youtube.com/watch?v=Wgi0t2ap-us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This video was inspired by a short story. How does the video communicate ideas differently than the original story would? How is it different than words on a page? Consider all the elements of this kind of “text” that are not present in a written text.</a:t>
            </a:r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6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3868" y="727299"/>
            <a:ext cx="9592732" cy="2105842"/>
          </a:xfrm>
        </p:spPr>
        <p:txBody>
          <a:bodyPr>
            <a:normAutofit/>
          </a:bodyPr>
          <a:lstStyle/>
          <a:p>
            <a:r>
              <a:rPr lang="en-US" sz="4800" dirty="0"/>
              <a:t>We will study full length literary texts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75" y="1957497"/>
            <a:ext cx="3794281" cy="3794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48" y="1957497"/>
            <a:ext cx="2560716" cy="3846714"/>
          </a:xfrm>
          <a:prstGeom prst="rect">
            <a:avLst/>
          </a:prstGeom>
        </p:spPr>
      </p:pic>
      <p:pic>
        <p:nvPicPr>
          <p:cNvPr id="1026" name="Picture 2" descr="https://princewithathousandenemies.files.wordpress.com/2015/02/hamlet-0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17" y="1957497"/>
            <a:ext cx="25812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7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5400" dirty="0"/>
              <a:t>What did she write on the sign?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800" dirty="0" smtClean="0"/>
              <a:t>What </a:t>
            </a:r>
            <a:r>
              <a:rPr lang="en-US" sz="4800" dirty="0"/>
              <a:t>does this convey to you about the power of language?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POWER OF WORDS</a:t>
            </a:r>
            <a:br>
              <a:rPr lang="en-US" sz="2400" dirty="0"/>
            </a:br>
            <a:r>
              <a:rPr lang="en-US" sz="2400" u="sng" dirty="0">
                <a:hlinkClick r:id="rId2"/>
              </a:rPr>
              <a:t>https://www.youtube.com/watch?v=XVY4DeAvnfI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However, </a:t>
            </a:r>
            <a:r>
              <a:rPr lang="en-US" dirty="0" smtClean="0"/>
              <a:t>for the first unit, much </a:t>
            </a:r>
            <a:r>
              <a:rPr lang="en-US" dirty="0"/>
              <a:t>of our time will be devoted to studying other kinds of “TEXTS”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This means we will need to redefine the idea of a “text.” </a:t>
            </a:r>
          </a:p>
          <a:p>
            <a:pPr marL="0" indent="0" algn="ctr">
              <a:buNone/>
            </a:pPr>
            <a:r>
              <a:rPr lang="en-US" sz="4000" dirty="0" smtClean="0"/>
              <a:t>In this class, we consider a text to be anything, which may be “read” or interpreted and </a:t>
            </a:r>
            <a:r>
              <a:rPr lang="en-US" sz="4000" dirty="0"/>
              <a:t>analyzed in terms of what </a:t>
            </a:r>
            <a:r>
              <a:rPr lang="en-US" sz="4000" dirty="0" smtClean="0"/>
              <a:t>it communicates.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15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146916"/>
          </a:xfrm>
        </p:spPr>
        <p:txBody>
          <a:bodyPr>
            <a:norm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Examples of texts will include…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356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Print Advertisements</a:t>
            </a:r>
            <a:endParaRPr lang="en-US" dirty="0"/>
          </a:p>
        </p:txBody>
      </p:sp>
      <p:pic>
        <p:nvPicPr>
          <p:cNvPr id="2052" name="Picture 4" descr="http://fads4ads.files.wordpress.com/2011/02/cleaning-ad.jpg?w=208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96" y="987071"/>
            <a:ext cx="3489435" cy="50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78" y="2557463"/>
            <a:ext cx="589844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       Cartoons</a:t>
            </a:r>
            <a:endParaRPr lang="en-US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770062"/>
            <a:ext cx="959643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blackcommentator.com/126/126_images/126_cartoon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27" y="1481958"/>
            <a:ext cx="3275297" cy="449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Television Shows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937" y="2460975"/>
            <a:ext cx="6422126" cy="36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779</Words>
  <Application>Microsoft Office PowerPoint</Application>
  <PresentationFormat>Widescreen</PresentationFormat>
  <Paragraphs>68</Paragraphs>
  <Slides>32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Aharoni</vt:lpstr>
      <vt:lpstr>Arial</vt:lpstr>
      <vt:lpstr>Garamond</vt:lpstr>
      <vt:lpstr>Organic</vt:lpstr>
      <vt:lpstr>IB Language and Literature</vt:lpstr>
      <vt:lpstr>      In this course, we will consider the power of words and language. </vt:lpstr>
      <vt:lpstr>We will study full length literary texts </vt:lpstr>
      <vt:lpstr>However, for the first unit, much of our time will be devoted to studying other kinds of “TEXTS”</vt:lpstr>
      <vt:lpstr> Examples of texts will include…</vt:lpstr>
      <vt:lpstr>Print Advertisements</vt:lpstr>
      <vt:lpstr>Commercials</vt:lpstr>
      <vt:lpstr>        Cartoons</vt:lpstr>
      <vt:lpstr>Television Shows</vt:lpstr>
      <vt:lpstr>Movies</vt:lpstr>
      <vt:lpstr>Speeches</vt:lpstr>
      <vt:lpstr>    Photographs</vt:lpstr>
      <vt:lpstr>               Blogs</vt:lpstr>
      <vt:lpstr>Songs</vt:lpstr>
      <vt:lpstr>Posters</vt:lpstr>
      <vt:lpstr>PowerPoint Presentation</vt:lpstr>
      <vt:lpstr>PowerPoint Presentation</vt:lpstr>
      <vt:lpstr> In IB Language and Literature  you will develop… </vt:lpstr>
      <vt:lpstr>The course is divided into four parts, which will be covered over two years:   </vt:lpstr>
      <vt:lpstr>1: Language in a Cultural Context</vt:lpstr>
      <vt:lpstr>2: Language and Mass Communication</vt:lpstr>
      <vt:lpstr>3: Literature: Texts and Contexts</vt:lpstr>
      <vt:lpstr>4: Literature: Critical Study</vt:lpstr>
      <vt:lpstr>Assessment There are four ways in which students will be assessed during the course.</vt:lpstr>
      <vt:lpstr>PowerPoint Presentation</vt:lpstr>
      <vt:lpstr>PowerPoint Presentation</vt:lpstr>
      <vt:lpstr>PowerPoint Presentation</vt:lpstr>
      <vt:lpstr>PowerPoint Presentation</vt:lpstr>
      <vt:lpstr>THE POWER OF LANGUAGE https://www.youtube.com/watch?v=Wgi0t2ap-us </vt:lpstr>
      <vt:lpstr>PowerPoint Presentation</vt:lpstr>
      <vt:lpstr>PowerPoint Presentation</vt:lpstr>
      <vt:lpstr>THE POWER OF WORDS https://www.youtube.com/watch?v=XVY4DeAvnfI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Language and Literature</dc:title>
  <dc:creator>Mary Ellen Desmond</dc:creator>
  <cp:lastModifiedBy>Mary Ellen Desmond</cp:lastModifiedBy>
  <cp:revision>24</cp:revision>
  <dcterms:created xsi:type="dcterms:W3CDTF">2015-09-04T13:09:51Z</dcterms:created>
  <dcterms:modified xsi:type="dcterms:W3CDTF">2017-09-27T00:46:36Z</dcterms:modified>
</cp:coreProperties>
</file>